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83" r:id="rId2"/>
    <p:sldId id="257" r:id="rId3"/>
    <p:sldId id="268" r:id="rId4"/>
    <p:sldId id="271" r:id="rId5"/>
    <p:sldId id="313" r:id="rId6"/>
    <p:sldId id="315" r:id="rId7"/>
    <p:sldId id="314" r:id="rId8"/>
    <p:sldId id="294" r:id="rId9"/>
    <p:sldId id="296" r:id="rId10"/>
    <p:sldId id="308" r:id="rId11"/>
    <p:sldId id="286" r:id="rId12"/>
    <p:sldId id="309" r:id="rId13"/>
    <p:sldId id="290" r:id="rId14"/>
    <p:sldId id="310" r:id="rId15"/>
    <p:sldId id="289" r:id="rId16"/>
    <p:sldId id="297" r:id="rId17"/>
    <p:sldId id="312" r:id="rId18"/>
    <p:sldId id="288" r:id="rId19"/>
    <p:sldId id="306" r:id="rId20"/>
    <p:sldId id="275" r:id="rId21"/>
    <p:sldId id="292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8752DC-BD1C-42E8-9F37-960A51CD1892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5D5B537-209D-4BC8-96D1-D114AF66D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06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B5CE9981-9499-4C5D-8751-69EDD90FE054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/>
          <p:cNvSpPr/>
          <p:nvPr/>
        </p:nvSpPr>
        <p:spPr bwMode="auto">
          <a:xfrm>
            <a:off x="2063750" y="630238"/>
            <a:ext cx="522922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12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>
                <a:solidFill>
                  <a:srgbClr val="355D7E"/>
                </a:solidFill>
              </a:defRPr>
            </a:lvl1pPr>
          </a:lstStyle>
          <a:p>
            <a:fld id="{DC3F009C-E9F1-448B-89BB-BC8E64CC8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0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420BE-2E0E-484A-B5F9-62BAF47D3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44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8439-F6F2-44B6-82F8-2D6F86CA4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6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751C-459E-450A-A462-8F3AC33D6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8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891 w 1773"/>
              <a:gd name="T1" fmla="*/ 0 h 4320"/>
              <a:gd name="T2" fmla="*/ 921 w 1773"/>
              <a:gd name="T3" fmla="*/ 111 h 4320"/>
              <a:gd name="T4" fmla="*/ 957 w 1773"/>
              <a:gd name="T5" fmla="*/ 217 h 4320"/>
              <a:gd name="T6" fmla="*/ 1007 w 1773"/>
              <a:gd name="T7" fmla="*/ 312 h 4320"/>
              <a:gd name="T8" fmla="*/ 1069 w 1773"/>
              <a:gd name="T9" fmla="*/ 387 h 4320"/>
              <a:gd name="T10" fmla="*/ 1145 w 1773"/>
              <a:gd name="T11" fmla="*/ 456 h 4320"/>
              <a:gd name="T12" fmla="*/ 1227 w 1773"/>
              <a:gd name="T13" fmla="*/ 520 h 4320"/>
              <a:gd name="T14" fmla="*/ 1311 w 1773"/>
              <a:gd name="T15" fmla="*/ 584 h 4320"/>
              <a:gd name="T16" fmla="*/ 1390 w 1773"/>
              <a:gd name="T17" fmla="*/ 651 h 4320"/>
              <a:gd name="T18" fmla="*/ 1456 w 1773"/>
              <a:gd name="T19" fmla="*/ 725 h 4320"/>
              <a:gd name="T20" fmla="*/ 1505 w 1773"/>
              <a:gd name="T21" fmla="*/ 808 h 4320"/>
              <a:gd name="T22" fmla="*/ 1530 w 1773"/>
              <a:gd name="T23" fmla="*/ 907 h 4320"/>
              <a:gd name="T24" fmla="*/ 1534 w 1773"/>
              <a:gd name="T25" fmla="*/ 1013 h 4320"/>
              <a:gd name="T26" fmla="*/ 1523 w 1773"/>
              <a:gd name="T27" fmla="*/ 1125 h 4320"/>
              <a:gd name="T28" fmla="*/ 1508 w 1773"/>
              <a:gd name="T29" fmla="*/ 1237 h 4320"/>
              <a:gd name="T30" fmla="*/ 1496 w 1773"/>
              <a:gd name="T31" fmla="*/ 1350 h 4320"/>
              <a:gd name="T32" fmla="*/ 1497 w 1773"/>
              <a:gd name="T33" fmla="*/ 1458 h 4320"/>
              <a:gd name="T34" fmla="*/ 1517 w 1773"/>
              <a:gd name="T35" fmla="*/ 1560 h 4320"/>
              <a:gd name="T36" fmla="*/ 1557 w 1773"/>
              <a:gd name="T37" fmla="*/ 1659 h 4320"/>
              <a:gd name="T38" fmla="*/ 1611 w 1773"/>
              <a:gd name="T39" fmla="*/ 1757 h 4320"/>
              <a:gd name="T40" fmla="*/ 1669 w 1773"/>
              <a:gd name="T41" fmla="*/ 1855 h 4320"/>
              <a:gd name="T42" fmla="*/ 1721 w 1773"/>
              <a:gd name="T43" fmla="*/ 1954 h 4320"/>
              <a:gd name="T44" fmla="*/ 1759 w 1773"/>
              <a:gd name="T45" fmla="*/ 2057 h 4320"/>
              <a:gd name="T46" fmla="*/ 1773 w 1773"/>
              <a:gd name="T47" fmla="*/ 2160 h 4320"/>
              <a:gd name="T48" fmla="*/ 1759 w 1773"/>
              <a:gd name="T49" fmla="*/ 2263 h 4320"/>
              <a:gd name="T50" fmla="*/ 1721 w 1773"/>
              <a:gd name="T51" fmla="*/ 2366 h 4320"/>
              <a:gd name="T52" fmla="*/ 1669 w 1773"/>
              <a:gd name="T53" fmla="*/ 2465 h 4320"/>
              <a:gd name="T54" fmla="*/ 1611 w 1773"/>
              <a:gd name="T55" fmla="*/ 2563 h 4320"/>
              <a:gd name="T56" fmla="*/ 1557 w 1773"/>
              <a:gd name="T57" fmla="*/ 2661 h 4320"/>
              <a:gd name="T58" fmla="*/ 1517 w 1773"/>
              <a:gd name="T59" fmla="*/ 2760 h 4320"/>
              <a:gd name="T60" fmla="*/ 1497 w 1773"/>
              <a:gd name="T61" fmla="*/ 2862 h 4320"/>
              <a:gd name="T62" fmla="*/ 1496 w 1773"/>
              <a:gd name="T63" fmla="*/ 2970 h 4320"/>
              <a:gd name="T64" fmla="*/ 1508 w 1773"/>
              <a:gd name="T65" fmla="*/ 3083 h 4320"/>
              <a:gd name="T66" fmla="*/ 1523 w 1773"/>
              <a:gd name="T67" fmla="*/ 3195 h 4320"/>
              <a:gd name="T68" fmla="*/ 1534 w 1773"/>
              <a:gd name="T69" fmla="*/ 3307 h 4320"/>
              <a:gd name="T70" fmla="*/ 1530 w 1773"/>
              <a:gd name="T71" fmla="*/ 3413 h 4320"/>
              <a:gd name="T72" fmla="*/ 1505 w 1773"/>
              <a:gd name="T73" fmla="*/ 3512 h 4320"/>
              <a:gd name="T74" fmla="*/ 1456 w 1773"/>
              <a:gd name="T75" fmla="*/ 3595 h 4320"/>
              <a:gd name="T76" fmla="*/ 1390 w 1773"/>
              <a:gd name="T77" fmla="*/ 3669 h 4320"/>
              <a:gd name="T78" fmla="*/ 1311 w 1773"/>
              <a:gd name="T79" fmla="*/ 3736 h 4320"/>
              <a:gd name="T80" fmla="*/ 1227 w 1773"/>
              <a:gd name="T81" fmla="*/ 3800 h 4320"/>
              <a:gd name="T82" fmla="*/ 1145 w 1773"/>
              <a:gd name="T83" fmla="*/ 3864 h 4320"/>
              <a:gd name="T84" fmla="*/ 1069 w 1773"/>
              <a:gd name="T85" fmla="*/ 3933 h 4320"/>
              <a:gd name="T86" fmla="*/ 1007 w 1773"/>
              <a:gd name="T87" fmla="*/ 4008 h 4320"/>
              <a:gd name="T88" fmla="*/ 957 w 1773"/>
              <a:gd name="T89" fmla="*/ 4103 h 4320"/>
              <a:gd name="T90" fmla="*/ 921 w 1773"/>
              <a:gd name="T91" fmla="*/ 4209 h 4320"/>
              <a:gd name="T92" fmla="*/ 891 w 1773"/>
              <a:gd name="T93" fmla="*/ 4320 h 4320"/>
              <a:gd name="T94" fmla="*/ 0 w 1773"/>
              <a:gd name="T9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188 w 1037"/>
              <a:gd name="T1" fmla="*/ 55 h 4320"/>
              <a:gd name="T2" fmla="*/ 234 w 1037"/>
              <a:gd name="T3" fmla="*/ 223 h 4320"/>
              <a:gd name="T4" fmla="*/ 292 w 1037"/>
              <a:gd name="T5" fmla="*/ 381 h 4320"/>
              <a:gd name="T6" fmla="*/ 382 w 1037"/>
              <a:gd name="T7" fmla="*/ 503 h 4320"/>
              <a:gd name="T8" fmla="*/ 502 w 1037"/>
              <a:gd name="T9" fmla="*/ 603 h 4320"/>
              <a:gd name="T10" fmla="*/ 628 w 1037"/>
              <a:gd name="T11" fmla="*/ 700 h 4320"/>
              <a:gd name="T12" fmla="*/ 736 w 1037"/>
              <a:gd name="T13" fmla="*/ 808 h 4320"/>
              <a:gd name="T14" fmla="*/ 800 w 1037"/>
              <a:gd name="T15" fmla="*/ 937 h 4320"/>
              <a:gd name="T16" fmla="*/ 812 w 1037"/>
              <a:gd name="T17" fmla="*/ 1085 h 4320"/>
              <a:gd name="T18" fmla="*/ 796 w 1037"/>
              <a:gd name="T19" fmla="*/ 1242 h 4320"/>
              <a:gd name="T20" fmla="*/ 778 w 1037"/>
              <a:gd name="T21" fmla="*/ 1401 h 4320"/>
              <a:gd name="T22" fmla="*/ 784 w 1037"/>
              <a:gd name="T23" fmla="*/ 1551 h 4320"/>
              <a:gd name="T24" fmla="*/ 841 w 1037"/>
              <a:gd name="T25" fmla="*/ 1702 h 4320"/>
              <a:gd name="T26" fmla="*/ 926 w 1037"/>
              <a:gd name="T27" fmla="*/ 1851 h 4320"/>
              <a:gd name="T28" fmla="*/ 1003 w 1037"/>
              <a:gd name="T29" fmla="*/ 2003 h 4320"/>
              <a:gd name="T30" fmla="*/ 1037 w 1037"/>
              <a:gd name="T31" fmla="*/ 2160 h 4320"/>
              <a:gd name="T32" fmla="*/ 1003 w 1037"/>
              <a:gd name="T33" fmla="*/ 2317 h 4320"/>
              <a:gd name="T34" fmla="*/ 926 w 1037"/>
              <a:gd name="T35" fmla="*/ 2469 h 4320"/>
              <a:gd name="T36" fmla="*/ 841 w 1037"/>
              <a:gd name="T37" fmla="*/ 2618 h 4320"/>
              <a:gd name="T38" fmla="*/ 784 w 1037"/>
              <a:gd name="T39" fmla="*/ 2769 h 4320"/>
              <a:gd name="T40" fmla="*/ 778 w 1037"/>
              <a:gd name="T41" fmla="*/ 2919 h 4320"/>
              <a:gd name="T42" fmla="*/ 796 w 1037"/>
              <a:gd name="T43" fmla="*/ 3078 h 4320"/>
              <a:gd name="T44" fmla="*/ 812 w 1037"/>
              <a:gd name="T45" fmla="*/ 3235 h 4320"/>
              <a:gd name="T46" fmla="*/ 800 w 1037"/>
              <a:gd name="T47" fmla="*/ 3383 h 4320"/>
              <a:gd name="T48" fmla="*/ 736 w 1037"/>
              <a:gd name="T49" fmla="*/ 3512 h 4320"/>
              <a:gd name="T50" fmla="*/ 628 w 1037"/>
              <a:gd name="T51" fmla="*/ 3620 h 4320"/>
              <a:gd name="T52" fmla="*/ 502 w 1037"/>
              <a:gd name="T53" fmla="*/ 3717 h 4320"/>
              <a:gd name="T54" fmla="*/ 382 w 1037"/>
              <a:gd name="T55" fmla="*/ 3817 h 4320"/>
              <a:gd name="T56" fmla="*/ 292 w 1037"/>
              <a:gd name="T57" fmla="*/ 3939 h 4320"/>
              <a:gd name="T58" fmla="*/ 234 w 1037"/>
              <a:gd name="T59" fmla="*/ 4097 h 4320"/>
              <a:gd name="T60" fmla="*/ 188 w 1037"/>
              <a:gd name="T61" fmla="*/ 4265 h 4320"/>
              <a:gd name="T62" fmla="*/ 17 w 1037"/>
              <a:gd name="T63" fmla="*/ 4278 h 4320"/>
              <a:gd name="T64" fmla="*/ 60 w 1037"/>
              <a:gd name="T65" fmla="*/ 4131 h 4320"/>
              <a:gd name="T66" fmla="*/ 109 w 1037"/>
              <a:gd name="T67" fmla="*/ 3964 h 4320"/>
              <a:gd name="T68" fmla="*/ 186 w 1037"/>
              <a:gd name="T69" fmla="*/ 3804 h 4320"/>
              <a:gd name="T70" fmla="*/ 303 w 1037"/>
              <a:gd name="T71" fmla="*/ 3672 h 4320"/>
              <a:gd name="T72" fmla="*/ 438 w 1037"/>
              <a:gd name="T73" fmla="*/ 3565 h 4320"/>
              <a:gd name="T74" fmla="*/ 561 w 1037"/>
              <a:gd name="T75" fmla="*/ 3466 h 4320"/>
              <a:gd name="T76" fmla="*/ 638 w 1037"/>
              <a:gd name="T77" fmla="*/ 3367 h 4320"/>
              <a:gd name="T78" fmla="*/ 654 w 1037"/>
              <a:gd name="T79" fmla="*/ 3265 h 4320"/>
              <a:gd name="T80" fmla="*/ 642 w 1037"/>
              <a:gd name="T81" fmla="*/ 3137 h 4320"/>
              <a:gd name="T82" fmla="*/ 620 w 1037"/>
              <a:gd name="T83" fmla="*/ 2952 h 4320"/>
              <a:gd name="T84" fmla="*/ 628 w 1037"/>
              <a:gd name="T85" fmla="*/ 2737 h 4320"/>
              <a:gd name="T86" fmla="*/ 685 w 1037"/>
              <a:gd name="T87" fmla="*/ 2574 h 4320"/>
              <a:gd name="T88" fmla="*/ 767 w 1037"/>
              <a:gd name="T89" fmla="*/ 2423 h 4320"/>
              <a:gd name="T90" fmla="*/ 834 w 1037"/>
              <a:gd name="T91" fmla="*/ 2303 h 4320"/>
              <a:gd name="T92" fmla="*/ 873 w 1037"/>
              <a:gd name="T93" fmla="*/ 2194 h 4320"/>
              <a:gd name="T94" fmla="*/ 864 w 1037"/>
              <a:gd name="T95" fmla="*/ 2092 h 4320"/>
              <a:gd name="T96" fmla="*/ 813 w 1037"/>
              <a:gd name="T97" fmla="*/ 1978 h 4320"/>
              <a:gd name="T98" fmla="*/ 739 w 1037"/>
              <a:gd name="T99" fmla="*/ 1848 h 4320"/>
              <a:gd name="T100" fmla="*/ 661 w 1037"/>
              <a:gd name="T101" fmla="*/ 1694 h 4320"/>
              <a:gd name="T102" fmla="*/ 618 w 1037"/>
              <a:gd name="T103" fmla="*/ 1511 h 4320"/>
              <a:gd name="T104" fmla="*/ 626 w 1037"/>
              <a:gd name="T105" fmla="*/ 1299 h 4320"/>
              <a:gd name="T106" fmla="*/ 647 w 1037"/>
              <a:gd name="T107" fmla="*/ 1139 h 4320"/>
              <a:gd name="T108" fmla="*/ 652 w 1037"/>
              <a:gd name="T109" fmla="*/ 1018 h 4320"/>
              <a:gd name="T110" fmla="*/ 620 w 1037"/>
              <a:gd name="T111" fmla="*/ 920 h 4320"/>
              <a:gd name="T112" fmla="*/ 523 w 1037"/>
              <a:gd name="T113" fmla="*/ 822 h 4320"/>
              <a:gd name="T114" fmla="*/ 392 w 1037"/>
              <a:gd name="T115" fmla="*/ 721 h 4320"/>
              <a:gd name="T116" fmla="*/ 261 w 1037"/>
              <a:gd name="T117" fmla="*/ 607 h 4320"/>
              <a:gd name="T118" fmla="*/ 156 w 1037"/>
              <a:gd name="T119" fmla="*/ 465 h 4320"/>
              <a:gd name="T120" fmla="*/ 90 w 1037"/>
              <a:gd name="T121" fmla="*/ 301 h 4320"/>
              <a:gd name="T122" fmla="*/ 46 w 1037"/>
              <a:gd name="T123" fmla="*/ 137 h 4320"/>
              <a:gd name="T124" fmla="*/ 0 w 1037"/>
              <a:gd name="T1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/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A35F93-B6D8-42A8-8249-B22E797572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95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4524-7B65-4AC2-8BAA-9A24667C3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93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4D799-8F67-4F96-A163-652C02B5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84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7FBB6-7C33-4E13-B35D-64890E50E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00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2C51-3805-434B-B776-82F563D3FF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56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7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/>
            </a:lvl1pPr>
          </a:lstStyle>
          <a:p>
            <a:fld id="{27D24430-DAF2-430A-B86B-B5308B26F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49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11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2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/>
            </a:lvl1pPr>
          </a:lstStyle>
          <a:p>
            <a:fld id="{94C94AA5-4032-4922-9921-D118CE45EC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77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  <a:latin typeface="Corbel" pitchFamily="34" charset="0"/>
              </a:defRPr>
            </a:lvl1pPr>
          </a:lstStyle>
          <a:p>
            <a:fld id="{D73828E6-37F4-4C5C-BF29-D6BD63AAC1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11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5"/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155 w 211"/>
              <a:gd name="T1" fmla="*/ 1728 h 2160"/>
              <a:gd name="T2" fmla="*/ 211 w 211"/>
              <a:gd name="T3" fmla="*/ 1512 h 2160"/>
              <a:gd name="T4" fmla="*/ 155 w 211"/>
              <a:gd name="T5" fmla="*/ 1296 h 2160"/>
              <a:gd name="T6" fmla="*/ 211 w 211"/>
              <a:gd name="T7" fmla="*/ 1080 h 2160"/>
              <a:gd name="T8" fmla="*/ 155 w 211"/>
              <a:gd name="T9" fmla="*/ 864 h 2160"/>
              <a:gd name="T10" fmla="*/ 211 w 211"/>
              <a:gd name="T11" fmla="*/ 648 h 2160"/>
              <a:gd name="T12" fmla="*/ 155 w 211"/>
              <a:gd name="T13" fmla="*/ 432 h 2160"/>
              <a:gd name="T14" fmla="*/ 211 w 211"/>
              <a:gd name="T15" fmla="*/ 216 h 2160"/>
              <a:gd name="T16" fmla="*/ 155 w 211"/>
              <a:gd name="T17" fmla="*/ 0 h 2160"/>
              <a:gd name="T18" fmla="*/ 0 w 211"/>
              <a:gd name="T19" fmla="*/ 0 h 2160"/>
              <a:gd name="T20" fmla="*/ 0 w 211"/>
              <a:gd name="T21" fmla="*/ 2160 h 2160"/>
              <a:gd name="T22" fmla="*/ 155 w 211"/>
              <a:gd name="T23" fmla="*/ 2160 h 2160"/>
              <a:gd name="T24" fmla="*/ 211 w 211"/>
              <a:gd name="T25" fmla="*/ 1944 h 2160"/>
              <a:gd name="T26" fmla="*/ 155 w 211"/>
              <a:gd name="T27" fmla="*/ 172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5" r:id="rId8"/>
    <p:sldLayoutId id="2147483746" r:id="rId9"/>
    <p:sldLayoutId id="2147483741" r:id="rId10"/>
    <p:sldLayoutId id="214748374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9pPr>
    </p:titleStyle>
    <p:bodyStyle>
      <a:lvl1pPr marL="2286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http://www.valentinaspb.ru/uploaded/mos_2.jpg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http://fitfan.ru/uploads/posts/2010-10/1286905967_milk_chocolate.jpg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jpe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http://4.bp.blogspot.com/-fCwxARiN7Os/TyL3SXF3PnI/AAAAAAAAAXQ/1BUZAmv8IXw/s1600/434194.jpg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196975"/>
            <a:ext cx="781367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1" y="-11113"/>
            <a:ext cx="9144001" cy="6869113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i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«Автоматизация звука </a:t>
            </a:r>
            <a:r>
              <a:rPr lang="en-US" altLang="ru-RU" sz="2800" b="1" i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[</a:t>
            </a:r>
            <a:r>
              <a:rPr lang="ru-RU" altLang="ru-RU" sz="2800" b="1" i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r>
              <a:rPr lang="en-US" altLang="ru-RU" sz="2800" b="1" i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]</a:t>
            </a:r>
            <a:r>
              <a:rPr lang="ru-RU" altLang="ru-RU" sz="2800" b="1" i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altLang="ru-RU" sz="2800" b="1" i="1" cap="all" dirty="0" smtClean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i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altLang="ru-RU" sz="2800" b="1" i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слогах, словах, предложениях»</a:t>
            </a: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22320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309320"/>
            <a:ext cx="746358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Учитель-логопед: </a:t>
            </a:r>
            <a:r>
              <a:rPr lang="ru-RU" sz="2000" b="1" cap="all" dirty="0" err="1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Поликутина</a:t>
            </a:r>
            <a:r>
              <a:rPr lang="ru-RU" sz="20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Ольга Николаевна</a:t>
            </a:r>
            <a:endParaRPr lang="ru-RU" sz="20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1062038"/>
            <a:ext cx="51149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32400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6376093" y="44314"/>
            <a:ext cx="151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orbel" pitchFamily="34" charset="0"/>
              </a:rPr>
              <a:t>Увидел...</a:t>
            </a:r>
          </a:p>
          <a:p>
            <a:pPr eaLnBrk="1" hangingPunct="1"/>
            <a:r>
              <a:rPr lang="ru-RU" altLang="ru-RU" sz="2400" b="1" dirty="0">
                <a:latin typeface="Corbel" pitchFamily="34" charset="0"/>
              </a:rPr>
              <a:t>Убежал…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0.47448 0.00579 0.94913 0.01204 1.12656 -0.0331 C 1.30365 -0.07847 1.07274 -0.18356 1.06354 -0.27129 C 1.0533 -0.35926 1.06424 -0.56782 1.06788 -0.56157 C 1.07153 -0.55532 1.08351 -0.28842 1.08577 -0.23472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53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Заголовок 1"/>
          <p:cNvSpPr>
            <a:spLocks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bIns="9144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Чего не стало</a:t>
            </a:r>
          </a:p>
        </p:txBody>
      </p:sp>
      <p:pic>
        <p:nvPicPr>
          <p:cNvPr id="34824" name="Picture 8" descr="http://www.valentinaspb.ru/uploaded/mos_2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79838" y="2060575"/>
            <a:ext cx="23034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http://fitfan.ru/uploads/posts/2010-10/1286905967_milk_chocolate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b="23933"/>
          <a:stretch>
            <a:fillRect/>
          </a:stretch>
        </p:blipFill>
        <p:spPr bwMode="auto">
          <a:xfrm>
            <a:off x="468313" y="476250"/>
            <a:ext cx="16335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3" descr="MCj043483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19446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" descr="Картинка 60 из 12437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210026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73463"/>
            <a:ext cx="11747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www.barnyardproducts.com/files/3550128/uploaded/BullyTools725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845079">
            <a:off x="2862263" y="3265488"/>
            <a:ext cx="1874837" cy="234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22320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2400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65611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32400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7019924" y="260648"/>
            <a:ext cx="151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orbel" pitchFamily="34" charset="0"/>
              </a:rPr>
              <a:t>Увидел...</a:t>
            </a:r>
          </a:p>
          <a:p>
            <a:pPr eaLnBrk="1" hangingPunct="1"/>
            <a:r>
              <a:rPr lang="ru-RU" altLang="ru-RU" sz="2400" b="1" dirty="0">
                <a:latin typeface="Corbel" pitchFamily="34" charset="0"/>
              </a:rPr>
              <a:t>Убежал…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C 0.47448 0.00579 0.94914 0.01204 1.12657 -0.0331 C 1.30365 -0.07847 1.07275 -0.18356 1.06354 -0.27129 C 1.0533 -0.35925 1.06424 -0.56782 1.06789 -0.56157 C 1.07153 -0.55532 1.08351 -0.28842 1.08577 -0.23472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53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>
            <a:spLocks/>
          </p:cNvSpPr>
          <p:nvPr/>
        </p:nvSpPr>
        <p:spPr bwMode="auto">
          <a:xfrm>
            <a:off x="914400" y="274638"/>
            <a:ext cx="7772400" cy="561975"/>
          </a:xfrm>
          <a:prstGeom prst="rect">
            <a:avLst/>
          </a:prstGeom>
          <a:noFill/>
          <a:ln>
            <a:noFill/>
          </a:ln>
        </p:spPr>
        <p:txBody>
          <a:bodyPr bIns="9144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Найди лишнее</a:t>
            </a:r>
          </a:p>
        </p:txBody>
      </p:sp>
      <p:pic>
        <p:nvPicPr>
          <p:cNvPr id="38926" name="Рисунок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10953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12827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1612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30" name="Picture 286" descr="6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29000"/>
            <a:ext cx="19446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" b="99176" l="3038" r="99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988" y="1125538"/>
            <a:ext cx="151447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4" l="18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270974"/>
            <a:ext cx="1678756" cy="13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2" descr="Картинка 60 из 12437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0" y="555626"/>
            <a:ext cx="289166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37" b="100000" l="564" r="9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923" y="1125538"/>
            <a:ext cx="2088133" cy="159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374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6838"/>
            <a:ext cx="403225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32400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1247775" y="523875"/>
            <a:ext cx="28753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orbel" pitchFamily="34" charset="0"/>
              </a:rPr>
              <a:t>Увидел..(Михаила).</a:t>
            </a:r>
          </a:p>
          <a:p>
            <a:pPr eaLnBrk="1" hangingPunct="1"/>
            <a:r>
              <a:rPr lang="ru-RU" altLang="ru-RU" sz="2400" b="1" dirty="0">
                <a:latin typeface="Corbel" pitchFamily="34" charset="0"/>
              </a:rPr>
              <a:t>Убежал…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C 0.47448 0.00579 0.94914 0.01204 1.12657 -0.0331 C 1.30365 -0.07847 1.07275 -0.18356 1.06354 -0.27129 C 1.0533 -0.35925 1.06424 -0.56782 1.06789 -0.56157 C 1.07153 -0.55532 1.08351 -0.28842 1.08577 -0.23472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53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Заголовок 1"/>
          <p:cNvSpPr>
            <a:spLocks/>
          </p:cNvSpPr>
          <p:nvPr/>
        </p:nvSpPr>
        <p:spPr bwMode="auto">
          <a:xfrm>
            <a:off x="914400" y="188913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bIns="9144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Отгадай загадки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79388" y="908050"/>
            <a:ext cx="3743325" cy="2376488"/>
          </a:xfrm>
          <a:prstGeom prst="cloudCallout">
            <a:avLst>
              <a:gd name="adj1" fmla="val -44231"/>
              <a:gd name="adj2" fmla="val 41583"/>
            </a:avLst>
          </a:prstGeom>
          <a:solidFill>
            <a:schemeClr val="accent1"/>
          </a:solidFill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lvl="0" eaLnBrk="1" hangingPunct="1"/>
            <a:r>
              <a:rPr lang="ru-RU" altLang="ru-RU" sz="2000" b="1" dirty="0">
                <a:solidFill>
                  <a:srgbClr val="FF0000"/>
                </a:solidFill>
                <a:latin typeface="Corbel" pitchFamily="34" charset="0"/>
              </a:rPr>
              <a:t>Я землю копала, ничуть не устала.</a:t>
            </a:r>
          </a:p>
          <a:p>
            <a:pPr lvl="0" eaLnBrk="1" hangingPunct="1"/>
            <a:r>
              <a:rPr lang="ru-RU" altLang="ru-RU" sz="2000" b="1" dirty="0">
                <a:solidFill>
                  <a:srgbClr val="FF0000"/>
                </a:solidFill>
                <a:latin typeface="Corbel" pitchFamily="34" charset="0"/>
              </a:rPr>
              <a:t>А кто мной копал, </a:t>
            </a:r>
          </a:p>
          <a:p>
            <a:pPr lvl="0" eaLnBrk="1" hangingPunct="1"/>
            <a:r>
              <a:rPr lang="ru-RU" altLang="ru-RU" sz="2000" b="1" dirty="0">
                <a:solidFill>
                  <a:srgbClr val="FF0000"/>
                </a:solidFill>
                <a:latin typeface="Corbel" pitchFamily="34" charset="0"/>
              </a:rPr>
              <a:t>тот и устал.</a:t>
            </a:r>
          </a:p>
        </p:txBody>
      </p:sp>
      <p:pic>
        <p:nvPicPr>
          <p:cNvPr id="36866" name="Picture 2" descr="http://www.barnyardproducts.com/files/3550128/uploaded/BullyTools7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45079">
            <a:off x="919163" y="2978150"/>
            <a:ext cx="1874838" cy="234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5076825" y="765175"/>
            <a:ext cx="3743325" cy="2376488"/>
          </a:xfrm>
          <a:prstGeom prst="cloudCallout">
            <a:avLst>
              <a:gd name="adj1" fmla="val -44231"/>
              <a:gd name="adj2" fmla="val 41583"/>
            </a:avLst>
          </a:prstGeom>
          <a:solidFill>
            <a:schemeClr val="accent1"/>
          </a:solidFill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9900"/>
                </a:solidFill>
                <a:latin typeface="Corbel" pitchFamily="34" charset="0"/>
              </a:rPr>
              <a:t>         Горбоносый,</a:t>
            </a:r>
          </a:p>
          <a:p>
            <a:pPr eaLnBrk="1" hangingPunct="1"/>
            <a:r>
              <a:rPr lang="ru-RU" altLang="ru-RU" dirty="0">
                <a:solidFill>
                  <a:srgbClr val="009900"/>
                </a:solidFill>
                <a:latin typeface="Corbel" pitchFamily="34" charset="0"/>
              </a:rPr>
              <a:t>         длинноногий, </a:t>
            </a:r>
          </a:p>
          <a:p>
            <a:pPr eaLnBrk="1" hangingPunct="1"/>
            <a:r>
              <a:rPr lang="ru-RU" altLang="ru-RU" dirty="0">
                <a:solidFill>
                  <a:srgbClr val="009900"/>
                </a:solidFill>
                <a:latin typeface="Corbel" pitchFamily="34" charset="0"/>
              </a:rPr>
              <a:t>         Великан        </a:t>
            </a:r>
          </a:p>
          <a:p>
            <a:pPr eaLnBrk="1" hangingPunct="1"/>
            <a:r>
              <a:rPr lang="ru-RU" altLang="ru-RU" dirty="0">
                <a:solidFill>
                  <a:srgbClr val="009900"/>
                </a:solidFill>
                <a:latin typeface="Corbel" pitchFamily="34" charset="0"/>
              </a:rPr>
              <a:t>         </a:t>
            </a:r>
            <a:r>
              <a:rPr lang="ru-RU" altLang="ru-RU" dirty="0" err="1">
                <a:solidFill>
                  <a:srgbClr val="009900"/>
                </a:solidFill>
                <a:latin typeface="Corbel" pitchFamily="34" charset="0"/>
              </a:rPr>
              <a:t>ветвисторогий</a:t>
            </a:r>
            <a:endParaRPr lang="ru-RU" altLang="ru-RU" dirty="0">
              <a:solidFill>
                <a:srgbClr val="009900"/>
              </a:solidFill>
              <a:latin typeface="Corbel" pitchFamily="34" charset="0"/>
            </a:endParaRPr>
          </a:p>
        </p:txBody>
      </p:sp>
      <p:pic>
        <p:nvPicPr>
          <p:cNvPr id="37898" name="Рисунок 3" descr="MCj043483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84763"/>
            <a:ext cx="18018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" descr="Картинка 60 из 1243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97200"/>
            <a:ext cx="17399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2916238" y="4005263"/>
            <a:ext cx="3454400" cy="2232025"/>
          </a:xfrm>
          <a:prstGeom prst="cloudCallout">
            <a:avLst>
              <a:gd name="adj1" fmla="val -52116"/>
              <a:gd name="adj2" fmla="val 41037"/>
            </a:avLst>
          </a:prstGeom>
          <a:solidFill>
            <a:schemeClr val="accent1"/>
          </a:solidFill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66FF"/>
                </a:solidFill>
                <a:latin typeface="Corbel" pitchFamily="34" charset="0"/>
              </a:rPr>
              <a:t>Круглое, румяное с дерева упало, Любе в рот попало.</a:t>
            </a:r>
          </a:p>
        </p:txBody>
      </p:sp>
      <p:pic>
        <p:nvPicPr>
          <p:cNvPr id="22538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2374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6" grpId="0" animBg="1"/>
      <p:bldP spid="379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/>
          </p:cNvSpPr>
          <p:nvPr/>
        </p:nvSpPr>
        <p:spPr bwMode="auto">
          <a:xfrm>
            <a:off x="900113" y="260350"/>
            <a:ext cx="7786687" cy="792163"/>
          </a:xfrm>
          <a:prstGeom prst="rect">
            <a:avLst/>
          </a:prstGeom>
          <a:noFill/>
          <a:ln>
            <a:noFill/>
          </a:ln>
        </p:spPr>
        <p:txBody>
          <a:bodyPr bIns="9144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Посчитай</a:t>
            </a: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900113" y="3068638"/>
            <a:ext cx="1081087" cy="9366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2268538" y="1700213"/>
            <a:ext cx="1081087" cy="9366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ru-RU" altLang="ru-RU" sz="3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4140200" y="981075"/>
            <a:ext cx="1081088" cy="9366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6156325" y="1628775"/>
            <a:ext cx="1081088" cy="9366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</a:t>
            </a:r>
            <a:endParaRPr lang="ru-RU" altLang="ru-RU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451725" y="3068638"/>
            <a:ext cx="1081088" cy="9366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5</a:t>
            </a:r>
            <a:endParaRPr lang="ru-RU" altLang="ru-RU" sz="4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708400" y="2708275"/>
            <a:ext cx="19446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374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-180975" y="0"/>
            <a:ext cx="9324975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CC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latin typeface="+mn-lt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7463"/>
            <a:ext cx="9324975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24413"/>
            <a:ext cx="2159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bIns="91440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Дополни предложения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8" y="1676400"/>
            <a:ext cx="4032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небу плывут</a:t>
            </a:r>
            <a:endParaRPr lang="ru-RU" altLang="ru-RU" sz="2400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33" name="Picture 289" descr="CLO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6637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3850" y="3211513"/>
            <a:ext cx="36004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Клавы новая</a:t>
            </a:r>
            <a:endParaRPr lang="ru-RU" altLang="ru-RU" sz="2400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36838"/>
            <a:ext cx="11747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79388" y="4684713"/>
            <a:ext cx="36718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Слава ел сладкое</a:t>
            </a:r>
          </a:p>
        </p:txBody>
      </p:sp>
      <p:pic>
        <p:nvPicPr>
          <p:cNvPr id="36873" name="Picture 9" descr="http://4.bp.blogspot.com/-fCwxARiN7Os/TyL3SXF3PnI/AAAAAAAAAXQ/1BUZAmv8IXw/s1600/434194.jpg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5625"/>
            <a:ext cx="1341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89" descr="CLO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16637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374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  <p:bldP spid="368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4" descr="0_3b6a3_949cb9d0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35000"/>
            <a:ext cx="244633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07340"/>
            <a:ext cx="5405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Вспомни и повтори </a:t>
            </a:r>
            <a:r>
              <a:rPr lang="ru-RU" sz="2400" b="1" smtClean="0"/>
              <a:t>предложения </a:t>
            </a:r>
          </a:p>
          <a:p>
            <a:r>
              <a:rPr lang="ru-RU" smtClean="0"/>
              <a:t>(</a:t>
            </a:r>
            <a:r>
              <a:rPr lang="ru-RU" dirty="0" smtClean="0"/>
              <a:t>из предыдущего слайда).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PLA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28082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 звук Л пока летит самолёт.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60486 -0.6944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-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-252413" y="977900"/>
            <a:ext cx="3600451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Составь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рассказ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 Прогулка»</a:t>
            </a:r>
            <a:endParaRPr lang="ru-RU" altLang="ru-RU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652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2374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accent2"/>
                </a:solidFill>
                <a:latin typeface="Arial" charset="0"/>
              </a:rPr>
              <a:t>Ты замечательно поработал!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419475" y="1484313"/>
            <a:ext cx="2881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66"/>
                </a:solidFill>
                <a:latin typeface="Corbel" pitchFamily="34" charset="0"/>
              </a:rPr>
              <a:t>Молодец! </a:t>
            </a:r>
          </a:p>
        </p:txBody>
      </p:sp>
      <p:pic>
        <p:nvPicPr>
          <p:cNvPr id="29700" name="Picture 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1163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500438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16338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41438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22"/>
          <p:cNvSpPr txBox="1">
            <a:spLocks noChangeArrowheads="1"/>
          </p:cNvSpPr>
          <p:nvPr/>
        </p:nvSpPr>
        <p:spPr bwMode="auto">
          <a:xfrm>
            <a:off x="2195513" y="2565400"/>
            <a:ext cx="48974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66"/>
                </a:solidFill>
                <a:latin typeface="Times New Roman" pitchFamily="18" charset="0"/>
              </a:rPr>
              <a:t>Всегда правильно </a:t>
            </a:r>
          </a:p>
          <a:p>
            <a:pPr algn="ctr" eaLnBrk="1" hangingPunct="1"/>
            <a:r>
              <a:rPr lang="ru-RU" altLang="ru-RU" sz="3200" b="1">
                <a:solidFill>
                  <a:srgbClr val="FF0066"/>
                </a:solidFill>
                <a:latin typeface="Times New Roman" pitchFamily="18" charset="0"/>
              </a:rPr>
              <a:t>говори звук </a:t>
            </a:r>
            <a:r>
              <a:rPr lang="ru-RU" altLang="ru-RU" sz="3200" b="1">
                <a:solidFill>
                  <a:srgbClr val="003399"/>
                </a:solidFill>
                <a:latin typeface="Times New Roman" pitchFamily="18" charset="0"/>
              </a:rPr>
              <a:t>Л</a:t>
            </a:r>
            <a:r>
              <a:rPr lang="ru-RU" altLang="ru-RU" sz="3200" b="1">
                <a:solidFill>
                  <a:srgbClr val="FF0066"/>
                </a:solidFill>
                <a:latin typeface="Times New Roman" pitchFamily="18" charset="0"/>
              </a:rPr>
              <a:t> !</a:t>
            </a:r>
          </a:p>
        </p:txBody>
      </p:sp>
      <p:pic>
        <p:nvPicPr>
          <p:cNvPr id="29714" name="Picture 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800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24400"/>
            <a:ext cx="2374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063" y="4508500"/>
            <a:ext cx="3311525" cy="1585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http://www.maskedbrothers.ru/files/uploaded/karapuz_surprise_1000px_plane.pn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5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1352" y="116632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 звук Л пока летит самолёт.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0.08511 C 0.07083 0.09366 0.0691 0.10222 0.06754 0.11101 C 0.06302 0.1605 0.04306 0.20629 0.03472 0.25509 C 0.03577 0.27151 0.03872 0.29232 0.0474 0.30666 C 0.04931 0.31267 0.05 0.31846 0.05174 0.3247 C 0.05365 0.34505 0.05799 0.36425 0.06181 0.38437 C 0.06563 0.40472 0.07153 0.4223 0.07882 0.44103 C 0.08594 0.45884 0.07795 0.4445 0.08455 0.45537 C 0.08351 0.47086 0.08351 0.49006 0.07882 0.50555 C 0.08021 0.53099 0.08004 0.54209 0.09184 0.56221 C 0.09514 0.56799 0.09653 0.57123 0.10174 0.57516 C 0.10434 0.58395 0.11597 0.58996 0.12327 0.59459 C 0.12761 0.59713 0.12813 0.59898 0.13316 0.60106 C 0.13542 0.60199 0.13802 0.60199 0.14028 0.60222 C 0.14323 0.60361 0.14896 0.60615 0.14896 0.60638 C 0.15764 0.6043 0.16476 0.60083 0.17309 0.59736 C 0.1757 0.59482 0.17934 0.59251 0.18177 0.58973 C 0.20052 0.56499 0.1875 0.57586 0.19879 0.56707 C 0.20434 0.55689 0.20695 0.54602 0.21007 0.53469 C 0.21077 0.53307 0.21233 0.53168 0.21302 0.52983 C 0.21493 0.52567 0.21545 0.52105 0.21736 0.51688 C 0.21806 0.51526 0.21962 0.51411 0.22031 0.51226 C 0.22257 0.50694 0.22413 0.50139 0.22604 0.49584 C 0.2283 0.48913 0.22952 0.48242 0.23299 0.47641 C 0.23577 0.46739 0.2375 0.45814 0.24028 0.44912 C 0.24392 0.41559 0.24115 0.38298 0.23594 0.35014 C 0.23646 0.32378 0.22952 0.26989 0.2474 0.24052 C 0.25052 0.22896 0.25747 0.21947 0.2632 0.20976 C 0.26684 0.20259 0.27118 0.19588 0.27448 0.18848 C 0.27517 0.1871 0.27517 0.18548 0.27604 0.18386 C 0.27708 0.18201 0.27882 0.18062 0.28021 0.17877 C 0.28177 0.17692 0.28333 0.17461 0.28438 0.17253 C 0.28559 0.17045 0.28611 0.1679 0.28733 0.16605 C 0.28976 0.16258 0.29323 0.16096 0.29601 0.15796 C 0.29879 0.14871 0.29636 0.15426 0.3059 0.14339 C 0.31163 0.13691 0.31597 0.13044 0.3217 0.12396 C 0.32448 0.12072 0.32865 0.1191 0.3316 0.11587 C 0.33785 0.1087 0.33056 0.1124 0.33889 0.10939 C 0.35243 0.09875 0.33212 0.11378 0.34879 0.1043 C 0.35573 0.1006 0.36111 0.09436 0.36875 0.09181 C 0.37899 0.08372 0.38993 0.08071 0.40156 0.07724 C 0.42014 0.07123 0.43802 0.06383 0.45712 0.06106 C 0.47396 0.06129 0.49063 0.06152 0.50729 0.06244 C 0.52136 0.06337 0.53403 0.07354 0.54722 0.07863 C 0.55035 0.08395 0.55261 0.0895 0.5559 0.09482 C 0.55938 0.10037 0.56389 0.10523 0.56736 0.11101 C 0.56997 0.12049 0.57517 0.12812 0.57865 0.13691 C 0.58142 0.14454 0.58195 0.14986 0.58594 0.15634 C 0.58802 0.16536 0.59028 0.17461 0.59149 0.18386 C 0.59202 0.18848 0.59202 0.19357 0.59288 0.1982 C 0.59358 0.20167 0.59583 0.20814 0.59583 0.20837 C 0.60087 0.27544 0.60955 0.34528 0.59427 0.41166 C 0.59375 0.4297 0.59427 0.45884 0.58872 0.47803 C 0.58715 0.50763 0.58872 0.53724 0.58872 0.56707 " pathEditMode="relative" rAng="0" ptsTypes="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маманено\лена\хлам с флешки\Картинки\Animated\images\f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52738"/>
            <a:ext cx="25908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 звук Л пока </a:t>
            </a:r>
            <a:r>
              <a:rPr lang="ru-RU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плывёт кораблик.</a:t>
            </a:r>
            <a:endParaRPr lang="ru-RU" sz="2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0.04398 C 0.09827 0.02408 0.10365 0.03056 0.09184 0.02176 C 0.08872 0.01667 0.08785 0.00996 0.08455 0.0051 C 0.08455 0.00533 0.06598 -0.01574 0.06216 -0.0199 C 0.05105 -0.0324 0.06424 -0.02569 0.04983 -0.03102 C 0.0441 -0.04051 0.03855 -0.04676 0.03004 -0.05324 C 0.02309 -0.06481 0.01441 -0.07106 0.00278 -0.07546 C -0.02604 -0.07407 -0.05555 -0.07662 -0.08368 -0.0699 C -0.0934 -0.06759 -0.09652 -0.05115 -0.10607 -0.04768 C -0.11823 -0.04305 -0.11093 -0.04537 -0.1283 -0.04213 C -0.13316 -0.03657 -0.1408 -0.03287 -0.14305 -0.02546 C -0.1467 -0.01389 -0.1434 -0.01875 -0.15295 -0.01157 C -0.15642 -2.96296E-6 -0.15972 0.00301 -0.16788 0.01065 C -0.19218 0.03334 -0.16076 0.00556 -0.1802 0.02732 C -0.18472 0.03241 -0.19045 0.03611 -0.19514 0.04121 C -0.20139 0.06297 -0.21423 0.05417 -0.23472 0.05232 C -0.24201 0.04676 -0.24948 0.04398 -0.25694 0.03843 C -0.26267 0.02871 -0.27031 0.02523 -0.27673 0.01621 C -0.28889 -0.00139 -0.29218 -0.02685 -0.30885 -0.03935 C -0.31041 -0.04213 -0.31145 -0.0456 -0.31371 -0.04768 C -0.3184 -0.05208 -0.32864 -0.05879 -0.32864 -0.05856 C -0.33524 -0.0699 -0.33941 -0.07222 -0.35086 -0.07546 C -0.37639 -0.0743 -0.40312 -0.07824 -0.4276 -0.0699 C -0.43333 -0.06805 -0.43836 -0.05995 -0.44236 -0.05602 C -0.46076 -0.03889 -0.47743 -0.01944 -0.49444 -0.00046 C -0.5033 0.00949 -0.50833 0.02199 -0.51909 0.0301 C -0.52448 0.03912 -0.53107 0.04329 -0.53645 0.05232 C -0.54722 0.05139 -0.55798 0.05255 -0.56857 0.04954 C -0.57187 0.04861 -0.57309 0.04329 -0.57604 0.04121 C -0.5783 0.03959 -0.5809 0.03935 -0.58333 0.03843 C -0.59149 0.0294 -0.60972 0.00764 -0.61302 -0.00324 C -0.61632 -0.01435 -0.61875 -0.03009 -0.62552 -0.03935 C -0.63385 -0.05069 -0.6467 -0.05902 -0.65764 -0.06713 C -0.66545 -0.08032 -0.65972 -0.0743 -0.67743 -0.08102 C -0.68385 -0.08333 -0.69357 -0.09143 -0.69965 -0.0949 C -0.7059 -0.09838 -0.71614 -0.0993 -0.72187 -0.10046 C -0.74253 -0.09861 -0.76354 -0.09977 -0.78125 -0.08657 C -0.78298 -0.08379 -0.7842 -0.08055 -0.78628 -0.07824 C -0.78836 -0.07592 -0.79184 -0.07523 -0.79375 -0.07268 C -0.79757 -0.06759 -0.79861 -0.05972 -0.80364 -0.05602 C -0.81597 -0.04676 -0.82257 -0.0419 -0.83073 -0.02824 C -0.82812 -0.01898 -0.8309 -0.0199 -0.82586 -0.0199 " pathEditMode="relative" rAng="0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71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2411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5004048" y="115888"/>
            <a:ext cx="38891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orbel" pitchFamily="34" charset="0"/>
              </a:rPr>
              <a:t>Расскажи сказку (повтори): Жила-была..</a:t>
            </a:r>
          </a:p>
          <a:p>
            <a:pPr eaLnBrk="1" hangingPunct="1"/>
            <a:r>
              <a:rPr lang="ru-RU" altLang="ru-RU" sz="2400" b="1" dirty="0">
                <a:latin typeface="Corbel" pitchFamily="34" charset="0"/>
              </a:rPr>
              <a:t>Испекла..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404663"/>
            <a:ext cx="200247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highlight>
                  <a:srgbClr val="FFFF00"/>
                </a:highlight>
                <a:latin typeface="+mn-lt"/>
              </a:rPr>
              <a:t>Поставила..</a:t>
            </a:r>
            <a:r>
              <a:rPr lang="ru-RU" sz="2400" b="1" dirty="0">
                <a:solidFill>
                  <a:prstClr val="black"/>
                </a:solidFill>
                <a:latin typeface="+mn-lt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32400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395536" y="116632"/>
            <a:ext cx="2016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0000"/>
                </a:solidFill>
                <a:latin typeface="Corbel" pitchFamily="34" charset="0"/>
              </a:rPr>
              <a:t>Выскочил...</a:t>
            </a:r>
          </a:p>
          <a:p>
            <a:pPr eaLnBrk="1" hangingPunct="1"/>
            <a:r>
              <a:rPr lang="ru-RU" altLang="ru-RU" sz="2400" b="1" dirty="0">
                <a:solidFill>
                  <a:srgbClr val="000000"/>
                </a:solidFill>
                <a:latin typeface="Corbel" pitchFamily="34" charset="0"/>
              </a:rPr>
              <a:t>Покатился..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Дополни чистоговорку.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457200" y="1125538"/>
            <a:ext cx="7354888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Gill Sans MT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Gill Sans MT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endParaRPr lang="ru-RU" altLang="ru-RU" sz="3200" dirty="0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ru-RU" altLang="ru-RU" sz="3200" b="1" dirty="0">
                <a:solidFill>
                  <a:schemeClr val="hlink"/>
                </a:solidFill>
                <a:latin typeface="Arial" charset="0"/>
              </a:rPr>
              <a:t>Ло-Ло-Ло</a:t>
            </a:r>
            <a:r>
              <a:rPr lang="ru-RU" altLang="ru-RU" sz="3200" dirty="0">
                <a:solidFill>
                  <a:schemeClr val="hlink"/>
                </a:solidFill>
                <a:latin typeface="Arial" charset="0"/>
              </a:rPr>
              <a:t> – </a:t>
            </a:r>
            <a:r>
              <a:rPr lang="ru-RU" altLang="ru-RU" sz="3200" b="1" dirty="0">
                <a:solidFill>
                  <a:schemeClr val="hlink"/>
                </a:solidFill>
                <a:latin typeface="Arial" charset="0"/>
              </a:rPr>
              <a:t>на улице …..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ru-RU" altLang="ru-RU" sz="3200" b="1" dirty="0">
                <a:solidFill>
                  <a:schemeClr val="folHlink"/>
                </a:solidFill>
                <a:latin typeface="Arial" charset="0"/>
              </a:rPr>
              <a:t>Лу-Лу-Лу – стол стоит в  ….  </a:t>
            </a:r>
            <a:endParaRPr lang="ru-RU" altLang="ru-RU" sz="3200" b="1" dirty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ru-RU" altLang="ru-RU" sz="3200" b="1" dirty="0" err="1">
                <a:solidFill>
                  <a:srgbClr val="000066"/>
                </a:solidFill>
                <a:latin typeface="Arial" charset="0"/>
              </a:rPr>
              <a:t>Ул-Ул-Ул</a:t>
            </a:r>
            <a:r>
              <a:rPr lang="ru-RU" altLang="ru-RU" sz="3200" b="1" dirty="0">
                <a:solidFill>
                  <a:srgbClr val="000066"/>
                </a:solidFill>
                <a:latin typeface="Arial" charset="0"/>
              </a:rPr>
              <a:t>  - У нас сломался … </a:t>
            </a:r>
            <a:endParaRPr lang="ru-RU" altLang="ru-RU" sz="3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ru-RU" altLang="ru-RU" sz="3200" b="1" dirty="0" err="1">
                <a:solidFill>
                  <a:schemeClr val="folHlink"/>
                </a:solidFill>
                <a:latin typeface="Arial" charset="0"/>
              </a:rPr>
              <a:t>Лы-Лы-Лы</a:t>
            </a:r>
            <a:r>
              <a:rPr lang="ru-RU" altLang="ru-RU" sz="3200" b="1" dirty="0">
                <a:solidFill>
                  <a:schemeClr val="folHlink"/>
                </a:solidFill>
                <a:latin typeface="Arial" charset="0"/>
              </a:rPr>
              <a:t> – </a:t>
            </a:r>
            <a:r>
              <a:rPr lang="ru-RU" altLang="ru-RU" sz="3200" b="1" dirty="0" smtClean="0">
                <a:solidFill>
                  <a:schemeClr val="folHlink"/>
                </a:solidFill>
                <a:latin typeface="Arial" charset="0"/>
              </a:rPr>
              <a:t>Лада вымыла….  </a:t>
            </a:r>
            <a:endParaRPr lang="ru-RU" altLang="ru-RU" sz="32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4340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2400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76375" y="211138"/>
            <a:ext cx="6335713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i="1"/>
              <a:t> </a:t>
            </a:r>
            <a:r>
              <a:rPr lang="ru-RU" alt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«Слоговые песенки»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57200" y="1125538"/>
            <a:ext cx="8229600" cy="31670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>
              <a:solidFill>
                <a:srgbClr val="FF33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Ла-Ла-Ла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Мила в лодочке плыла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Ло-Ло-Ло – светит солнышко тепло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Лу-Лу-Лу – рада Милочка теплу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err="1">
                <a:solidFill>
                  <a:schemeClr val="bg2">
                    <a:lumMod val="25000"/>
                  </a:schemeClr>
                </a:solidFill>
              </a:rPr>
              <a:t>Лы-Лы-Лы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 – песни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Милочки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слышны </a:t>
            </a:r>
          </a:p>
        </p:txBody>
      </p:sp>
      <p:pic>
        <p:nvPicPr>
          <p:cNvPr id="15364" name="Picture 4" descr="C:\Users\Администратор\Desktop\Настя\звери\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32400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604</TotalTime>
  <Words>209</Words>
  <Application>Microsoft Office PowerPoint</Application>
  <PresentationFormat>Экран (4:3)</PresentationFormat>
  <Paragraphs>67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Эмблема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Поликутина</cp:lastModifiedBy>
  <cp:revision>23</cp:revision>
  <dcterms:created xsi:type="dcterms:W3CDTF">2015-01-07T17:27:21Z</dcterms:created>
  <dcterms:modified xsi:type="dcterms:W3CDTF">2020-05-15T08:43:25Z</dcterms:modified>
</cp:coreProperties>
</file>